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C5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65760" cy="68580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137160" cy="68580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005840"/>
            <a:ext cx="9601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ПРОГРАМА „ЕРАЗЪМ+“ НА ЕВРОПЕЙСКИЯ СЪЮЗ • КД1 „УЧИЛИЩНО ОБРАЗОВАНИЕ“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463040"/>
            <a:ext cx="98755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t>Твоето европейско приключение:</a:t>
            </a:r>
            <a:br/>
            <a:r>
              <a:t>Еразъм+ в Загреб, Хърватия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29184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93C5FD"/>
                </a:solidFill>
                <a:latin typeface="Arial"/>
              </a:defRPr>
            </a:pPr>
            <a:r>
              <a:t>Проект: „ERASMUS4ALL – RESPONSIBLE FOR THE FUTURE“</a:t>
            </a:r>
            <a:br/>
            <a:r>
              <a:t>(„ЕРАЗЪМ ЗА ВСИЧКИ – ОТГОВОРНИ ЗА БЪДЕЩЕТО“)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4480560"/>
            <a:ext cx="3108960" cy="1280160"/>
          </a:xfrm>
          <a:prstGeom prst="roundRect">
            <a:avLst/>
          </a:prstGeom>
          <a:solidFill>
            <a:srgbClr val="1E3A6A"/>
          </a:solidFill>
          <a:ln w="1905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64592"/>
          <a:lstStyle/>
          <a:p>
            <a:pPr algn="ctr">
              <a:defRPr sz="1100" b="1">
                <a:solidFill>
                  <a:srgbClr val="0284C7"/>
                </a:solidFill>
                <a:latin typeface="Arial"/>
              </a:defRPr>
            </a:pPr>
            <a:r>
              <a:t>ДЕСТИНАЦИЯ И СРОК</a:t>
            </a:r>
          </a:p>
          <a:p>
            <a:pPr>
              <a:spcBef>
                <a:spcPts val="400"/>
              </a:spcBef>
              <a:defRPr sz="1300">
                <a:solidFill>
                  <a:srgbClr val="FFFFFF"/>
                </a:solidFill>
                <a:latin typeface="Arial"/>
              </a:defRPr>
            </a:pPr>
            <a:r>
              <a:t>Загреб, Хърватия</a:t>
            </a:r>
            <a:br/>
            <a:r>
              <a:t>03 – 11 април 2027 г.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0" y="4480560"/>
            <a:ext cx="3108960" cy="1280160"/>
          </a:xfrm>
          <a:prstGeom prst="roundRect">
            <a:avLst/>
          </a:prstGeom>
          <a:solidFill>
            <a:srgbClr val="1E3A6A"/>
          </a:solidFill>
          <a:ln w="1905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64592"/>
          <a:lstStyle/>
          <a:p>
            <a:pPr algn="ctr">
              <a:defRPr sz="1100" b="1">
                <a:solidFill>
                  <a:srgbClr val="D97706"/>
                </a:solidFill>
                <a:latin typeface="Arial"/>
              </a:defRPr>
            </a:pPr>
            <a:r>
              <a:t>УЧАСТНИЦИ</a:t>
            </a:r>
          </a:p>
          <a:p>
            <a:pPr>
              <a:spcBef>
                <a:spcPts val="400"/>
              </a:spcBef>
              <a:defRPr sz="1300">
                <a:solidFill>
                  <a:srgbClr val="FFFFFF"/>
                </a:solidFill>
                <a:latin typeface="Arial"/>
              </a:defRPr>
            </a:pPr>
            <a:r>
              <a:t>10 ученици (IX – XI клас)</a:t>
            </a:r>
            <a:br/>
            <a:r>
              <a:t>+ резервен списък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4480560"/>
            <a:ext cx="3108960" cy="1280160"/>
          </a:xfrm>
          <a:prstGeom prst="roundRect">
            <a:avLst/>
          </a:prstGeom>
          <a:solidFill>
            <a:srgbClr val="1E3A6A"/>
          </a:solidFill>
          <a:ln w="19050"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64592"/>
          <a:lstStyle/>
          <a:p>
            <a:pPr algn="ctr">
              <a:defRPr sz="1100" b="1">
                <a:solidFill>
                  <a:srgbClr val="059669"/>
                </a:solidFill>
                <a:latin typeface="Arial"/>
              </a:defRPr>
            </a:pPr>
            <a:r>
              <a:t>ФИНАНСИРАНЕ</a:t>
            </a:r>
          </a:p>
          <a:p>
            <a:pPr>
              <a:spcBef>
                <a:spcPts val="400"/>
              </a:spcBef>
              <a:defRPr sz="1300">
                <a:solidFill>
                  <a:srgbClr val="FFFFFF"/>
                </a:solidFill>
                <a:latin typeface="Arial"/>
              </a:defRPr>
            </a:pPr>
            <a:r>
              <a:t>100% осигурено от ЕС</a:t>
            </a:r>
            <a:br/>
            <a:r>
              <a:t>Пътуване, храна, престой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6035040"/>
            <a:ext cx="9601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ПГИ „Алеко Константинов“ • Акредитация № 2021-1-BG01-KA120-SCH-000044489 • Споразумение № 2026-1-BG01-KA121-SCH-000426576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Опознайте Загреб: 9 дни в Първа икономическа гимназия с нови приятели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Междукултурен обмен, практически опит и създаване на трайни контакти в Хърватия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920240"/>
            <a:ext cx="3328416" cy="109728"/>
          </a:xfrm>
          <a:prstGeom prst="roundRect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2871216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0F2C59"/>
                </a:solidFill>
                <a:latin typeface="Arial"/>
              </a:defRPr>
            </a:pPr>
            <a:r>
              <a:t>01 • ДЕСТИНАЦИЯТА</a:t>
            </a:r>
          </a:p>
          <a:p>
            <a:pPr>
              <a:spcBef>
                <a:spcPts val="600"/>
              </a:spcBef>
              <a:spcAft>
                <a:spcPts val="1400"/>
              </a:spcAft>
              <a:defRPr sz="1600" b="1">
                <a:solidFill>
                  <a:srgbClr val="0F2C59"/>
                </a:solidFill>
                <a:latin typeface="Arial"/>
              </a:defRPr>
            </a:pPr>
            <a:r>
              <a:t>Град Загреб, Хърватия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Период на мобилността: </a:t>
            </a:r>
            <a:r>
              <a:rPr sz="1200" b="0">
                <a:solidFill>
                  <a:srgbClr val="475569"/>
                </a:solidFill>
                <a:latin typeface="Arial"/>
              </a:rPr>
              <a:t>от 03 април 2027 г. до 11 април 2027 г. (общо 9 дни).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Европейска столица: </a:t>
            </a:r>
            <a:r>
              <a:rPr sz="1200" b="0">
                <a:solidFill>
                  <a:srgbClr val="475569"/>
                </a:solidFill>
                <a:latin typeface="Arial"/>
              </a:rPr>
              <a:t>Учениците ще се запознаят отблизо с културата, историята и градската среда на Загреб.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Житейски опит: </a:t>
            </a:r>
            <a:r>
              <a:rPr sz="1200" b="0">
                <a:solidFill>
                  <a:srgbClr val="475569"/>
                </a:solidFill>
                <a:latin typeface="Arial"/>
              </a:rPr>
              <a:t>Обогатява житейския опит, изгражда самостоятелност и увереност в чуждоезична среда.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192024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425696" y="1920240"/>
            <a:ext cx="3328416" cy="109728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54296" y="2148840"/>
            <a:ext cx="2871216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02 • ПАРТНЬОРСКО УЧИЛИЩЕ</a:t>
            </a:r>
          </a:p>
          <a:p>
            <a:pPr>
              <a:spcBef>
                <a:spcPts val="600"/>
              </a:spcBef>
              <a:spcAft>
                <a:spcPts val="1400"/>
              </a:spcAft>
              <a:defRPr sz="1600" b="1">
                <a:solidFill>
                  <a:srgbClr val="0F2C59"/>
                </a:solidFill>
                <a:latin typeface="Arial"/>
              </a:defRPr>
            </a:pPr>
            <a:r>
              <a:t>Първа икономическа гимназия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Училищен партньор: </a:t>
            </a:r>
            <a:r>
              <a:rPr sz="1200" b="0">
                <a:solidFill>
                  <a:srgbClr val="475569"/>
                </a:solidFill>
                <a:latin typeface="Arial"/>
              </a:rPr>
              <a:t>Prva ekonomska škola – водещо средно икономическо училище в Загреб.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Споделени практики: </a:t>
            </a:r>
            <a:r>
              <a:rPr sz="1200" b="0">
                <a:solidFill>
                  <a:srgbClr val="475569"/>
                </a:solidFill>
                <a:latin typeface="Arial"/>
              </a:rPr>
              <a:t>Обучение в мултикултурна среда и обмяна на опит с хърватски връстници и преподаватели.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Съвместни работилници: </a:t>
            </a:r>
            <a:r>
              <a:rPr sz="1200" b="0">
                <a:solidFill>
                  <a:srgbClr val="475569"/>
                </a:solidFill>
                <a:latin typeface="Arial"/>
              </a:rPr>
              <a:t>Участие в съвместни образователни сесии, презентации и дискусии.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2" y="192024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119872" y="1920240"/>
            <a:ext cx="3328416" cy="109728"/>
          </a:xfrm>
          <a:prstGeom prst="round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2871216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03 • ОБХВАТ НА ГРУПАТА</a:t>
            </a:r>
          </a:p>
          <a:p>
            <a:pPr>
              <a:spcBef>
                <a:spcPts val="600"/>
              </a:spcBef>
              <a:spcAft>
                <a:spcPts val="1400"/>
              </a:spcAft>
              <a:defRPr sz="1600" b="1">
                <a:solidFill>
                  <a:srgbClr val="0F2C59"/>
                </a:solidFill>
                <a:latin typeface="Arial"/>
              </a:defRPr>
            </a:pPr>
            <a:r>
              <a:t>10 селектирани ученици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Целева група: </a:t>
            </a:r>
            <a:r>
              <a:rPr sz="1200" b="0">
                <a:solidFill>
                  <a:srgbClr val="475569"/>
                </a:solidFill>
                <a:latin typeface="Arial"/>
              </a:rPr>
              <a:t>Ученици от IX, X и XI клас, преминали успешен предварителен подбор.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Придружаващи учители: </a:t>
            </a:r>
            <a:r>
              <a:rPr sz="1200" b="0">
                <a:solidFill>
                  <a:srgbClr val="475569"/>
                </a:solidFill>
                <a:latin typeface="Arial"/>
              </a:rPr>
              <a:t>Пълна координация и педагогическо ръководство по време на цялото пътуване.</a:t>
            </a:r>
          </a:p>
          <a:p>
            <a:pPr>
              <a:spcBef>
                <a:spcPts val="600"/>
              </a:spcBef>
              <a:defRPr sz="1200" b="1">
                <a:solidFill>
                  <a:srgbClr val="0F172A"/>
                </a:solidFill>
                <a:latin typeface="Arial"/>
              </a:defRPr>
            </a:pPr>
            <a:r>
              <a:t>• Сертификати: </a:t>
            </a:r>
            <a:r>
              <a:rPr sz="1200" b="0">
                <a:solidFill>
                  <a:srgbClr val="475569"/>
                </a:solidFill>
                <a:latin typeface="Arial"/>
              </a:rPr>
              <a:t>Всеки участник получава официален сертификат за участие в европейска мобилност.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Програмата осигурява 100% финансиране: Всички разходи са изцяло покрити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Пълен пакет за всеки одобрен ученик – без финансово участие от страна на родителите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249631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2496312" cy="914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029968"/>
            <a:ext cx="222199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950" b="1">
                <a:solidFill>
                  <a:srgbClr val="BAE6FD"/>
                </a:solidFill>
                <a:latin typeface="Arial"/>
              </a:defRPr>
            </a:pPr>
            <a:r>
              <a:t>НАПРАВЛЕНИЕ 1</a:t>
            </a:r>
          </a:p>
          <a:p>
            <a:pPr>
              <a:spcBef>
                <a:spcPts val="300"/>
              </a:spcBef>
              <a:defRPr sz="1150" b="1">
                <a:solidFill>
                  <a:srgbClr val="FFFFFF"/>
                </a:solidFill>
                <a:latin typeface="Arial"/>
              </a:defRPr>
            </a:pPr>
            <a:r>
              <a:t>ТРАНСПОРТ И ПЪТУВАНЕ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017520"/>
            <a:ext cx="2130552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Лицензиран автобусен транспорт по маршрут:</a:t>
            </a:r>
            <a:br/>
            <a:r>
              <a:t>Кърджали – Загреб (Хърватия) – Кърджали.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4663440"/>
            <a:ext cx="2221992" cy="146304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100">
                <a:solidFill>
                  <a:srgbClr val="475569"/>
                </a:solidFill>
                <a:latin typeface="Arial"/>
              </a:defRPr>
            </a:pPr>
            <a:r>
              <a:t>КЛЮЧОВО ПРЕДИМСТВО:</a:t>
            </a:r>
            <a:br/>
            <a:r>
              <a:t>Включва междинна нощувка в гр. Белград на отиване и връщане за максимален комфорт на учениците.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920240"/>
            <a:ext cx="249631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74720" y="1920240"/>
            <a:ext cx="2496312" cy="914400"/>
          </a:xfrm>
          <a:prstGeom prst="rect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11880" y="2029968"/>
            <a:ext cx="222199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950" b="1">
                <a:solidFill>
                  <a:srgbClr val="BAE6FD"/>
                </a:solidFill>
                <a:latin typeface="Arial"/>
              </a:defRPr>
            </a:pPr>
            <a:r>
              <a:t>НАПРАВЛЕНИЕ 2</a:t>
            </a:r>
          </a:p>
          <a:p>
            <a:pPr>
              <a:spcBef>
                <a:spcPts val="300"/>
              </a:spcBef>
              <a:defRPr sz="1150" b="1">
                <a:solidFill>
                  <a:srgbClr val="FFFFFF"/>
                </a:solidFill>
                <a:latin typeface="Arial"/>
              </a:defRPr>
            </a:pPr>
            <a:r>
              <a:t>НАСТАНЯВАНЕ И ХРАНА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017520"/>
            <a:ext cx="2130552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Индивидуална финансова подкрепа за всеки участник за целия престой в Загреб.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11880" y="4663440"/>
            <a:ext cx="2221992" cy="146304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100">
                <a:solidFill>
                  <a:srgbClr val="475569"/>
                </a:solidFill>
                <a:latin typeface="Arial"/>
              </a:defRPr>
            </a:pPr>
            <a:r>
              <a:t>КЛЮЧОВО ПРЕДИМСТВО:</a:t>
            </a:r>
            <a:br/>
            <a:r>
              <a:t>Осигурен хотелски престой и пълен пансион (закуска, обяд, вечеря) за всички 9 дни от мобилността.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920240"/>
            <a:ext cx="249631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1920240"/>
            <a:ext cx="2496312" cy="9144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2029968"/>
            <a:ext cx="222199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950" b="1">
                <a:solidFill>
                  <a:srgbClr val="BAE6FD"/>
                </a:solidFill>
                <a:latin typeface="Arial"/>
              </a:defRPr>
            </a:pPr>
            <a:r>
              <a:t>НАПРАВЛЕНИЕ 3</a:t>
            </a:r>
          </a:p>
          <a:p>
            <a:pPr>
              <a:spcBef>
                <a:spcPts val="300"/>
              </a:spcBef>
              <a:defRPr sz="1150" b="1">
                <a:solidFill>
                  <a:srgbClr val="FFFFFF"/>
                </a:solidFill>
                <a:latin typeface="Arial"/>
              </a:defRPr>
            </a:pPr>
            <a:r>
              <a:t>ПРЕДВАРИТЕЛНА ПОДГОТОВКА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017520"/>
            <a:ext cx="2130552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Финансиране на специализирани обучителни модули преди заминаването.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4663440"/>
            <a:ext cx="2221992" cy="146304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100">
                <a:solidFill>
                  <a:srgbClr val="475569"/>
                </a:solidFill>
                <a:latin typeface="Arial"/>
              </a:defRPr>
            </a:pPr>
            <a:r>
              <a:t>КЛЮЧОВО ПРЕДИМСТВО:</a:t>
            </a:r>
            <a:br/>
            <a:r>
              <a:t>20 учебни часа безплатен курс по английски език + културно-тематична подготовка.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20" y="1920240"/>
            <a:ext cx="249631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61120" y="1920240"/>
            <a:ext cx="2496312" cy="9144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98280" y="2029968"/>
            <a:ext cx="2221992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950" b="1">
                <a:solidFill>
                  <a:srgbClr val="BAE6FD"/>
                </a:solidFill>
                <a:latin typeface="Arial"/>
              </a:defRPr>
            </a:pPr>
            <a:r>
              <a:t>НАПРАВЛЕНИЕ 4</a:t>
            </a:r>
          </a:p>
          <a:p>
            <a:pPr>
              <a:spcBef>
                <a:spcPts val="300"/>
              </a:spcBef>
              <a:defRPr sz="1150" b="1">
                <a:solidFill>
                  <a:srgbClr val="FFFFFF"/>
                </a:solidFill>
                <a:latin typeface="Arial"/>
              </a:defRPr>
            </a:pPr>
            <a:r>
              <a:t>СИГУРНОСТ И МОБИЛНОСТ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0" y="3017520"/>
            <a:ext cx="2130552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Грижа за здравето и спокойствието на всеки ученик по време на цялата мобилност.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98280" y="4663440"/>
            <a:ext cx="2221992" cy="1463040"/>
          </a:xfrm>
          <a:prstGeom prst="round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/>
          <a:lstStyle/>
          <a:p>
            <a:pPr algn="ctr">
              <a:defRPr sz="1100">
                <a:solidFill>
                  <a:srgbClr val="475569"/>
                </a:solidFill>
                <a:latin typeface="Arial"/>
              </a:defRPr>
            </a:pPr>
            <a:r>
              <a:t>КЛЮЧОВО ПРЕДИМСТВО:</a:t>
            </a:r>
            <a:br/>
            <a:r>
              <a:t>Пълна международна медицинска застраховка и организиран вътрешен градски транспорт в Загреб.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Проверете изискванията: Право на участие имат ученици от IX до XI клас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Задължителни критерии за допустимост и правила за запазване на мястото по проекта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5120640" cy="54864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29968"/>
            <a:ext cx="4572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</a:defRPr>
            </a:pPr>
            <a:r>
              <a:t>КРИТЕРИИ ЗА ДОПУСТИМОСТ НА КАНДИДАТИТЕ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651760"/>
            <a:ext cx="4389120" cy="3474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800"/>
              </a:spcBef>
              <a:defRPr sz="1300" b="1">
                <a:solidFill>
                  <a:srgbClr val="0F2C59"/>
                </a:solidFill>
                <a:latin typeface="Arial"/>
              </a:defRPr>
            </a:pPr>
            <a:r>
              <a:t>• Класове на обучение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Право на участие имат всички редовни ученици от ІХ, Х и ХІ клас на ПГИ „Алеко Константинов“.</a:t>
            </a:r>
          </a:p>
          <a:p>
            <a:pPr>
              <a:spcBef>
                <a:spcPts val="800"/>
              </a:spcBef>
              <a:defRPr sz="1300" b="1">
                <a:solidFill>
                  <a:srgbClr val="0F2C59"/>
                </a:solidFill>
                <a:latin typeface="Arial"/>
              </a:defRPr>
            </a:pPr>
            <a:r>
              <a:t>• Минимален академичен успех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Успех над Добър (4,50) от предходната учебна 2025/2026 година.</a:t>
            </a:r>
          </a:p>
          <a:p>
            <a:pPr>
              <a:spcBef>
                <a:spcPts val="800"/>
              </a:spcBef>
              <a:defRPr sz="1300" b="1">
                <a:solidFill>
                  <a:srgbClr val="0F2C59"/>
                </a:solidFill>
                <a:latin typeface="Arial"/>
              </a:defRPr>
            </a:pPr>
            <a:r>
              <a:t>• Дисциплина и поведение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Нямат наложени санкции от Педагогическия съвет на училището.</a:t>
            </a:r>
          </a:p>
          <a:p>
            <a:pPr>
              <a:spcBef>
                <a:spcPts val="800"/>
              </a:spcBef>
              <a:defRPr sz="1300" b="1">
                <a:solidFill>
                  <a:srgbClr val="0F2C59"/>
                </a:solidFill>
                <a:latin typeface="Arial"/>
              </a:defRPr>
            </a:pPr>
            <a:r>
              <a:t>• Мотивация за развитие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Желание за усъвършенстване на английски език и опознаване на нови култури.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8095" y="1920240"/>
            <a:ext cx="521208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8095" y="1920240"/>
            <a:ext cx="5212080" cy="54864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2415" y="2029968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Arial"/>
              </a:defRPr>
            </a:pPr>
            <a:r>
              <a:t>ВАЖНО: УСЛОВИЯ ЗА ОТПАДАНЕ И РЕЗЕРВИ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13855" y="2651760"/>
            <a:ext cx="4480560" cy="3474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800"/>
              </a:spcBef>
              <a:defRPr sz="1300" b="1">
                <a:solidFill>
                  <a:srgbClr val="D97706"/>
                </a:solidFill>
                <a:latin typeface="Arial"/>
              </a:defRPr>
            </a:pPr>
            <a:r>
              <a:t>• Период на наблюдение на санкциите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От 15 септември 2026 г. до 15 април 2027 г.</a:t>
            </a:r>
          </a:p>
          <a:p>
            <a:pPr>
              <a:spcBef>
                <a:spcPts val="800"/>
              </a:spcBef>
              <a:defRPr sz="1300" b="1">
                <a:solidFill>
                  <a:srgbClr val="D97706"/>
                </a:solidFill>
                <a:latin typeface="Arial"/>
              </a:defRPr>
            </a:pPr>
            <a:r>
              <a:t>• Автоматично отпадане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При наложена санкция от Педагогическия съвет в този период, ученикът отпада от списъка на класираните ползватели.</a:t>
            </a:r>
          </a:p>
          <a:p>
            <a:pPr>
              <a:spcBef>
                <a:spcPts val="800"/>
              </a:spcBef>
              <a:defRPr sz="1300" b="1">
                <a:solidFill>
                  <a:srgbClr val="D97706"/>
                </a:solidFill>
                <a:latin typeface="Arial"/>
              </a:defRPr>
            </a:pPr>
            <a:r>
              <a:t>• Активиране на резервите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На мястото на отпадналия участник като ползвател се определя следващият по ред класиран ученик от списъка с резервите.</a:t>
            </a:r>
          </a:p>
          <a:p>
            <a:pPr>
              <a:spcBef>
                <a:spcPts val="800"/>
              </a:spcBef>
              <a:defRPr sz="1300" b="1">
                <a:solidFill>
                  <a:srgbClr val="D97706"/>
                </a:solidFill>
                <a:latin typeface="Arial"/>
              </a:defRPr>
            </a:pPr>
            <a:r>
              <a:t>• Общ брой участници</a:t>
            </a:r>
          </a:p>
          <a:p>
            <a:pPr>
              <a:spcBef>
                <a:spcPts val="200"/>
              </a:spcBef>
              <a:defRPr sz="1200">
                <a:solidFill>
                  <a:srgbClr val="475569"/>
                </a:solidFill>
                <a:latin typeface="Arial"/>
              </a:defRPr>
            </a:pPr>
            <a:r>
              <a:t>10 ученици ще формират финалната група за пътуване в Загреб.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Кандидатствайте в 5 стъпки: Подайте документи най-късно до 30 октомври 2026 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Лесна и ясна процедура за кандидатстване за участие в мобилността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1993392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2103120"/>
            <a:ext cx="548640" cy="548640"/>
          </a:xfrm>
          <a:prstGeom prst="ellipse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1627632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ПОСЕТЕТЕ</a:t>
            </a:r>
          </a:p>
          <a:p>
            <a:pPr>
              <a:spcBef>
                <a:spcPts val="300"/>
              </a:spcBef>
              <a:spcAft>
                <a:spcPts val="800"/>
              </a:spcAft>
              <a:defRPr sz="1400" b="1">
                <a:solidFill>
                  <a:srgbClr val="0F2C59"/>
                </a:solidFill>
                <a:latin typeface="Arial"/>
              </a:defRPr>
            </a:pPr>
            <a:r>
              <a:t>Сайта на гимназията</a:t>
            </a:r>
          </a:p>
          <a:p>
            <a:pPr>
              <a:defRPr sz="1100">
                <a:solidFill>
                  <a:srgbClr val="475569"/>
                </a:solidFill>
                <a:latin typeface="Arial"/>
              </a:defRPr>
            </a:pPr>
            <a:r>
              <a:t>Разгледайте информационните табла в училище и уебсайта за подробности.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52344" y="3383280"/>
            <a:ext cx="128016" cy="228600"/>
          </a:xfrm>
          <a:prstGeom prst="rightArrow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907792" y="1920240"/>
            <a:ext cx="1993392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90672" y="2103120"/>
            <a:ext cx="548640" cy="548640"/>
          </a:xfrm>
          <a:prstGeom prst="ellipse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90672" y="2743200"/>
            <a:ext cx="1627632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ЗАПОЗНАЙТЕ СЕ</a:t>
            </a:r>
          </a:p>
          <a:p>
            <a:pPr>
              <a:spcBef>
                <a:spcPts val="300"/>
              </a:spcBef>
              <a:spcAft>
                <a:spcPts val="800"/>
              </a:spcAft>
              <a:defRPr sz="1400" b="1">
                <a:solidFill>
                  <a:srgbClr val="0F2C59"/>
                </a:solidFill>
                <a:latin typeface="Arial"/>
              </a:defRPr>
            </a:pPr>
            <a:r>
              <a:t>Изисквания &amp; документи</a:t>
            </a:r>
          </a:p>
          <a:p>
            <a:pPr>
              <a:defRPr sz="1100">
                <a:solidFill>
                  <a:srgbClr val="475569"/>
                </a:solidFill>
                <a:latin typeface="Arial"/>
              </a:defRPr>
            </a:pPr>
            <a:r>
              <a:t>Прегледайте необходимия пакет от документи и критериите за подбор.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928616" y="3383280"/>
            <a:ext cx="128016" cy="228600"/>
          </a:xfrm>
          <a:prstGeom prst="rightArrow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84064" y="1920240"/>
            <a:ext cx="1993392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266944" y="2103120"/>
            <a:ext cx="548640" cy="548640"/>
          </a:xfrm>
          <a:prstGeom prst="ellipse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66944" y="2743200"/>
            <a:ext cx="1627632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ИЗТЕГЛЕТЕ</a:t>
            </a:r>
          </a:p>
          <a:p>
            <a:pPr>
              <a:spcBef>
                <a:spcPts val="300"/>
              </a:spcBef>
              <a:spcAft>
                <a:spcPts val="800"/>
              </a:spcAft>
              <a:defRPr sz="1400" b="1">
                <a:solidFill>
                  <a:srgbClr val="0F2C59"/>
                </a:solidFill>
                <a:latin typeface="Arial"/>
              </a:defRPr>
            </a:pPr>
            <a:r>
              <a:t>Бланките за участие</a:t>
            </a:r>
          </a:p>
          <a:p>
            <a:pPr>
              <a:defRPr sz="1100">
                <a:solidFill>
                  <a:srgbClr val="475569"/>
                </a:solidFill>
                <a:latin typeface="Arial"/>
              </a:defRPr>
            </a:pPr>
            <a:r>
              <a:t>Свалете официалните формуляри за кандидатстване от сайта на гимназията.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104888" y="3383280"/>
            <a:ext cx="128016" cy="228600"/>
          </a:xfrm>
          <a:prstGeom prst="rightArrow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260336" y="1920240"/>
            <a:ext cx="1993392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43216" y="2103120"/>
            <a:ext cx="548640" cy="548640"/>
          </a:xfrm>
          <a:prstGeom prst="ellipse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43216" y="2743200"/>
            <a:ext cx="1627632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ИЗПРАТЕТЕ</a:t>
            </a:r>
          </a:p>
          <a:p>
            <a:pPr>
              <a:spcBef>
                <a:spcPts val="300"/>
              </a:spcBef>
              <a:spcAft>
                <a:spcPts val="800"/>
              </a:spcAft>
              <a:defRPr sz="1400" b="1">
                <a:solidFill>
                  <a:srgbClr val="0F2C59"/>
                </a:solidFill>
                <a:latin typeface="Arial"/>
              </a:defRPr>
            </a:pPr>
            <a:r>
              <a:t>На имейл адреса</a:t>
            </a:r>
          </a:p>
          <a:p>
            <a:pPr>
              <a:defRPr sz="1100">
                <a:solidFill>
                  <a:srgbClr val="475569"/>
                </a:solidFill>
                <a:latin typeface="Arial"/>
              </a:defRPr>
            </a:pPr>
            <a:r>
              <a:t>Попълнете документите и ги изпратете на: pgi_erazam@abv.bg.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9281160" y="3383280"/>
            <a:ext cx="128016" cy="228600"/>
          </a:xfrm>
          <a:prstGeom prst="rightArrow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436608" y="1920240"/>
            <a:ext cx="1993392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619488" y="2103120"/>
            <a:ext cx="548640" cy="548640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19488" y="2743200"/>
            <a:ext cx="1627632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ПОДПИШЕТЕ</a:t>
            </a:r>
          </a:p>
          <a:p>
            <a:pPr>
              <a:spcBef>
                <a:spcPts val="300"/>
              </a:spcBef>
              <a:spcAft>
                <a:spcPts val="800"/>
              </a:spcAft>
              <a:defRPr sz="1400" b="1">
                <a:solidFill>
                  <a:srgbClr val="0F2C59"/>
                </a:solidFill>
                <a:latin typeface="Arial"/>
              </a:defRPr>
            </a:pPr>
            <a:r>
              <a:t>При пед. съветник</a:t>
            </a:r>
          </a:p>
          <a:p>
            <a:pPr>
              <a:defRPr sz="1100">
                <a:solidFill>
                  <a:srgbClr val="475569"/>
                </a:solidFill>
                <a:latin typeface="Arial"/>
              </a:defRPr>
            </a:pPr>
            <a:r>
              <a:t>Посетете кабинета на педагогическия съветник, за да подпишете разпечатките.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486400"/>
            <a:ext cx="10728655" cy="822960"/>
          </a:xfrm>
          <a:prstGeom prst="roundRect">
            <a:avLst/>
          </a:prstGeom>
          <a:solidFill>
            <a:srgbClr val="0F2C59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5559552"/>
            <a:ext cx="10332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D97706"/>
                </a:solidFill>
                <a:latin typeface="Arial"/>
              </a:defRPr>
            </a:pPr>
            <a:r>
              <a:t>КРАЕН СРОК ЗА ПОДАВАНЕ НА ДОКУМЕНТИ: 30 ОКТОМВРИ 2026 г. (ПЕТЪК)</a:t>
            </a:r>
          </a:p>
          <a:p>
            <a:pPr algn="ctr">
              <a:spcBef>
                <a:spcPts val="200"/>
              </a:spcBef>
              <a:defRPr sz="1200">
                <a:solidFill>
                  <a:srgbClr val="FFFFFF"/>
                </a:solidFill>
                <a:latin typeface="Arial"/>
              </a:defRPr>
            </a:pPr>
            <a:r>
              <a:t>Изпращайте формулярите на pgi_erazam@abv.bg и разпишете хартиените копия в кабинета на пед. съветник навреме!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Преминете през трите етапа на подбор: Анкета, презентация и английски език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Последователност на процедурата за формиране на окончателния състезателен бал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920240"/>
            <a:ext cx="3328416" cy="640080"/>
          </a:xfrm>
          <a:prstGeom prst="rect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57400"/>
            <a:ext cx="296265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ЕТАП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697480"/>
            <a:ext cx="2871216" cy="3474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F2C59"/>
                </a:solidFill>
                <a:latin typeface="Arial"/>
              </a:defRPr>
            </a:pPr>
            <a:r>
              <a:t>Мотивационна анкета</a:t>
            </a:r>
          </a:p>
          <a:p>
            <a:pPr>
              <a:spcAft>
                <a:spcPts val="400"/>
              </a:spcAft>
              <a:defRPr sz="1100" b="1">
                <a:solidFill>
                  <a:srgbClr val="0F2C59"/>
                </a:solidFill>
                <a:latin typeface="Arial"/>
              </a:defRPr>
            </a:pPr>
            <a:r>
              <a:t>График: След подаване на документите</a:t>
            </a:r>
          </a:p>
          <a:p>
            <a:pPr>
              <a:spcAft>
                <a:spcPts val="1200"/>
              </a:spcAft>
              <a:defRPr sz="1100">
                <a:solidFill>
                  <a:srgbClr val="475569"/>
                </a:solidFill>
                <a:latin typeface="Arial"/>
              </a:defRPr>
            </a:pPr>
            <a:r>
              <a:t>Оценител: Училищен психолог &amp; Педагогически съветник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0120" y="3931920"/>
            <a:ext cx="2871216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4069080"/>
            <a:ext cx="2871216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Анкетно проучване за мотивация за участие в проекта. Оценяват се личната заинтересованост, готовността за работа в екип и адаптивността.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25696" y="192024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25696" y="1920240"/>
            <a:ext cx="3328416" cy="64008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08576" y="2057400"/>
            <a:ext cx="296265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ЕТАП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4296" y="2697480"/>
            <a:ext cx="2871216" cy="3474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F2C59"/>
                </a:solidFill>
                <a:latin typeface="Arial"/>
              </a:defRPr>
            </a:pPr>
            <a:r>
              <a:t>Културна подготовка (Презентация)</a:t>
            </a:r>
          </a:p>
          <a:p>
            <a:pPr>
              <a:spcAft>
                <a:spcPts val="400"/>
              </a:spcAft>
              <a:defRPr sz="1100" b="1">
                <a:solidFill>
                  <a:srgbClr val="0284C7"/>
                </a:solidFill>
                <a:latin typeface="Arial"/>
              </a:defRPr>
            </a:pPr>
            <a:r>
              <a:t>График: Краен срок: 13 ноември 2026 г.</a:t>
            </a:r>
          </a:p>
          <a:p>
            <a:pPr>
              <a:spcAft>
                <a:spcPts val="1200"/>
              </a:spcAft>
              <a:defRPr sz="1100">
                <a:solidFill>
                  <a:srgbClr val="475569"/>
                </a:solidFill>
                <a:latin typeface="Arial"/>
              </a:defRPr>
            </a:pPr>
            <a:r>
              <a:t>Оценител: Специализирана комисия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54296" y="3931920"/>
            <a:ext cx="2871216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54296" y="4069080"/>
            <a:ext cx="2871216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Изготвяне и предаване на презентация по предварително определена тема и критерии. Комисията оценява работите по точкова система (до 40 точки).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19872" y="192024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19872" y="1920240"/>
            <a:ext cx="3328416" cy="64008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2752" y="2057400"/>
            <a:ext cx="2962656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ЕТАП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8472" y="2697480"/>
            <a:ext cx="2871216" cy="3474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0F2C59"/>
                </a:solidFill>
                <a:latin typeface="Arial"/>
              </a:defRPr>
            </a:pPr>
            <a:r>
              <a:t>Обучение по английски език &amp; Изпити</a:t>
            </a:r>
          </a:p>
          <a:p>
            <a:pPr>
              <a:spcAft>
                <a:spcPts val="400"/>
              </a:spcAft>
              <a:defRPr sz="1100" b="1">
                <a:solidFill>
                  <a:srgbClr val="D97706"/>
                </a:solidFill>
                <a:latin typeface="Arial"/>
              </a:defRPr>
            </a:pPr>
            <a:r>
              <a:t>График: Декември 2026 – Февруари 2027 г.</a:t>
            </a:r>
          </a:p>
          <a:p>
            <a:pPr>
              <a:spcAft>
                <a:spcPts val="1200"/>
              </a:spcAft>
              <a:defRPr sz="1100">
                <a:solidFill>
                  <a:srgbClr val="475569"/>
                </a:solidFill>
                <a:latin typeface="Arial"/>
              </a:defRPr>
            </a:pPr>
            <a:r>
              <a:t>Оценител: Преподаватели по чужд език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48472" y="3931920"/>
            <a:ext cx="2871216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8472" y="4069080"/>
            <a:ext cx="2871216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>
                <a:solidFill>
                  <a:srgbClr val="0F172A"/>
                </a:solidFill>
                <a:latin typeface="Arial"/>
              </a:defRPr>
            </a:pPr>
            <a:r>
              <a:t>• Подготовка: 20 учебни часа (декември 2026 – януари 2027 г.)</a:t>
            </a:r>
            <a:br/>
            <a:r>
              <a:t>• Писмен изпит: 04 февруари 2027 г.</a:t>
            </a:r>
            <a:br/>
            <a:r>
              <a:t>• Устен изпит: 10 февруари 2027 г.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Спечелете до 40 точки от презентацията: Критерии за съдържание и визия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Официални изисквания на комисията за оценка на културно-тематичната презентация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920240"/>
          <a:ext cx="1072774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270"/>
                <a:gridCol w="1371600"/>
                <a:gridCol w="3992270"/>
                <a:gridCol w="1371600"/>
              </a:tblGrid>
              <a:tr h="487680">
                <a:tc>
                  <a:txBody>
                    <a:bodyPr wrap="square"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СЪДЪРЖАНИЕ НА ПРЕЗЕНТАЦИЯТА</a:t>
                      </a:r>
                    </a:p>
                  </a:txBody>
                  <a:tcPr>
                    <a:solidFill>
                      <a:srgbClr val="0F2C5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МАКС. ТОЧКИ</a:t>
                      </a:r>
                    </a:p>
                  </a:txBody>
                  <a:tcPr>
                    <a:solidFill>
                      <a:srgbClr val="0F2C5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ТЕХНИЧЕСКА ИЗРАБОТКА &amp; ДИЗАЙН</a:t>
                      </a:r>
                    </a:p>
                  </a:txBody>
                  <a:tcPr>
                    <a:solidFill>
                      <a:srgbClr val="0F2C5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МАКС. ТОЧКИ</a:t>
                      </a:r>
                    </a:p>
                  </a:txBody>
                  <a:tcPr>
                    <a:solidFill>
                      <a:srgbClr val="0F2C59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Презентацията отговаря на зададената тема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3 т.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Общо естетическо оформление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5 т.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Добре структуриран материал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5 т.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Дизайн на слайдовете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 т.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Правилен подбор и нагледно представяне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5 т.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Баланс между текст и изображения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 т.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Прецизно и научно вярно изложение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5 т.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Баланс в самия слайд по отношение на обекти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 т.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Брой на слайдовете (min. 10 – max. 25)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 т.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Наличие на акценти (цвят или фигура)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 т.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—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—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Подходящо подбрани анимационни ефекти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5 т.</a:t>
                      </a:r>
                    </a:p>
                  </a:txBody>
                  <a:tcPr marT="50800" marB="50800" marL="101600" marR="1016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—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—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10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Липса на правописни и стилистични грешки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100" b="1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 т.</a:t>
                      </a:r>
                    </a:p>
                  </a:txBody>
                  <a:tcPr marT="50800" marB="50800" marL="101600" marR="101600">
                    <a:solidFill>
                      <a:srgbClr val="FAFAFC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ОБЩО ЗА СЪДЪРЖАНИЕ</a:t>
                      </a:r>
                    </a:p>
                  </a:txBody>
                  <a:tcPr marT="50800" marB="50800" marL="101600" marR="101600">
                    <a:solidFill>
                      <a:srgbClr val="0284C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20 ТОЧКИ</a:t>
                      </a:r>
                    </a:p>
                  </a:txBody>
                  <a:tcPr marT="50800" marB="50800" marL="101600" marR="101600">
                    <a:solidFill>
                      <a:srgbClr val="0284C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ОБЩО ЗА ТЕХНИЧЕСКА ИЗРАБОТКА</a:t>
                      </a:r>
                    </a:p>
                  </a:txBody>
                  <a:tcPr marT="50800" marB="50800" marL="101600" marR="101600">
                    <a:solidFill>
                      <a:srgbClr val="D9770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20 ТОЧКИ</a:t>
                      </a:r>
                    </a:p>
                  </a:txBody>
                  <a:tcPr marT="50800" marB="50800" marL="101600" marR="101600">
                    <a:solidFill>
                      <a:srgbClr val="D9770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Класирането е напълно прозрачно: Формулата определя 10-те финалисти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Обективен математически подбор с равни шансове за всеки кандидат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10728655" cy="1645920"/>
          </a:xfrm>
          <a:prstGeom prst="roundRect">
            <a:avLst/>
          </a:prstGeom>
          <a:solidFill>
            <a:srgbClr val="0F2C59"/>
          </a:solidFill>
          <a:ln w="25400">
            <a:solidFill>
              <a:srgbClr val="D9770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0284C7"/>
                </a:solidFill>
                <a:latin typeface="Arial"/>
              </a:defRPr>
            </a:pPr>
            <a:r>
              <a:t>ФОРМУЛА ЗА ИЗЧИСЛЯВАНЕ НА КРАЙНАТА ОЦЕНКА:</a:t>
            </a:r>
          </a:p>
          <a:p>
            <a:pPr algn="ctr">
              <a:spcBef>
                <a:spcPts val="800"/>
              </a:spcBef>
              <a:defRPr sz="1700" b="1">
                <a:solidFill>
                  <a:srgbClr val="FFFFFF"/>
                </a:solidFill>
                <a:latin typeface="Arial"/>
              </a:defRPr>
            </a:pPr>
            <a:r>
              <a:t>( Среден успех от 2025/2026 г.  +  Оценка от презентация  +  Оценка по английски език )  ÷  3</a:t>
            </a:r>
          </a:p>
          <a:p>
            <a:pPr algn="ctr">
              <a:spcBef>
                <a:spcPts val="600"/>
              </a:spcBef>
              <a:defRPr sz="1400" b="1">
                <a:solidFill>
                  <a:srgbClr val="D97706"/>
                </a:solidFill>
                <a:latin typeface="Arial"/>
              </a:defRPr>
            </a:pPr>
            <a:r>
              <a:t>= КРАЙНА ОЦЕНКА (изчислена с точност до хилядната: 0.001)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840480"/>
            <a:ext cx="3328416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3840480"/>
            <a:ext cx="3328416" cy="7315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4023360"/>
            <a:ext cx="2871216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РАВНОПОСТАВЕНОСТ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500" b="1">
                <a:solidFill>
                  <a:srgbClr val="0F2C59"/>
                </a:solidFill>
                <a:latin typeface="Arial"/>
              </a:defRPr>
            </a:pPr>
            <a:r>
              <a:t>1/3 Тежест за всеки компонент</a:t>
            </a:r>
          </a:p>
          <a:p>
            <a:pPr>
              <a:defRPr sz="1200">
                <a:solidFill>
                  <a:srgbClr val="475569"/>
                </a:solidFill>
                <a:latin typeface="Arial"/>
              </a:defRPr>
            </a:pPr>
            <a:r>
              <a:t>Всеки от трите елемента (училищен успех, презентация, английски език) участва равностойно в балообразуването, гарантирайки комплексна оценка.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25696" y="3840480"/>
            <a:ext cx="3328416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25696" y="3840480"/>
            <a:ext cx="3328416" cy="73152"/>
          </a:xfrm>
          <a:prstGeom prst="rect">
            <a:avLst/>
          </a:prstGeom>
          <a:solidFill>
            <a:srgbClr val="0F2C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54296" y="4023360"/>
            <a:ext cx="2871216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0F2C59"/>
                </a:solidFill>
                <a:latin typeface="Arial"/>
              </a:defRPr>
            </a:pPr>
            <a:r>
              <a:t>ТОП 10 КЛАСИРАНИ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500" b="1">
                <a:solidFill>
                  <a:srgbClr val="0F2C59"/>
                </a:solidFill>
                <a:latin typeface="Arial"/>
              </a:defRPr>
            </a:pPr>
            <a:r>
              <a:t>10 Финалисти за Загреб</a:t>
            </a:r>
          </a:p>
          <a:p>
            <a:pPr>
              <a:defRPr sz="1200">
                <a:solidFill>
                  <a:srgbClr val="475569"/>
                </a:solidFill>
                <a:latin typeface="Arial"/>
              </a:defRPr>
            </a:pPr>
            <a:r>
              <a:t>Десетте ученици с най-висок краен бал формират окончателния списък на пътуващите ползватели по проекта „Еразъм+“.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19872" y="3840480"/>
            <a:ext cx="3328416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19872" y="3840480"/>
            <a:ext cx="3328416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8472" y="4023360"/>
            <a:ext cx="2871216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РЕЗЕРВЕН СПИСЪК</a:t>
            </a:r>
          </a:p>
          <a:p>
            <a:pPr>
              <a:spcBef>
                <a:spcPts val="400"/>
              </a:spcBef>
              <a:spcAft>
                <a:spcPts val="800"/>
              </a:spcAft>
              <a:defRPr sz="1500" b="1">
                <a:solidFill>
                  <a:srgbClr val="0F2C59"/>
                </a:solidFill>
                <a:latin typeface="Arial"/>
              </a:defRPr>
            </a:pPr>
            <a:r>
              <a:t>Определяне на резерви</a:t>
            </a:r>
          </a:p>
          <a:p>
            <a:pPr>
              <a:defRPr sz="1200">
                <a:solidFill>
                  <a:srgbClr val="475569"/>
                </a:solidFill>
                <a:latin typeface="Arial"/>
              </a:defRPr>
            </a:pPr>
            <a:r>
              <a:t>Следващите класирани ученици остават в официалния списък с резерви. При санкция или отпадане на титуляр, резервата го замества автоматично.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20040"/>
            <a:ext cx="10698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Arial"/>
              </a:defRPr>
            </a:pPr>
            <a:r>
              <a:t>ПРОГРАМА ЕРАЗЪМ+ • МОБИЛНОСТ ЗА УЧЕНИЦИ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0F2C59"/>
                </a:solidFill>
                <a:latin typeface="Arial"/>
              </a:defRPr>
            </a:pPr>
            <a:r>
              <a:t>Направете първата крачка към Загреб: Вашият контакт и следващи стъпки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50">
                <a:solidFill>
                  <a:srgbClr val="475569"/>
                </a:solidFill>
                <a:latin typeface="Arial"/>
              </a:defRPr>
            </a:pPr>
            <a:r>
              <a:t>Екипът на проекта е на разположение за вашите въпроси и съдействие при подаването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719072"/>
            <a:ext cx="10728655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148840"/>
            <a:ext cx="2871216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ИМЕЙЛ ЗА ДОКУМЕНТИ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0F2C59"/>
                </a:solidFill>
                <a:latin typeface="Arial"/>
              </a:defRPr>
            </a:pPr>
            <a:r>
              <a:t>pgi_erazam@abv.bg</a:t>
            </a:r>
          </a:p>
          <a:p>
            <a:pPr>
              <a:spcAft>
                <a:spcPts val="1200"/>
              </a:spcAft>
              <a:defRPr sz="1200">
                <a:solidFill>
                  <a:srgbClr val="475569"/>
                </a:solidFill>
                <a:latin typeface="Arial"/>
              </a:defRPr>
            </a:pPr>
            <a:r>
              <a:t>Изпратете сканираните или попълнените формуляри на официалния имейл адрес за проекта.</a:t>
            </a:r>
          </a:p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• Краен срок: 30 октомври 2026 г.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92024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54296" y="2148840"/>
            <a:ext cx="2871216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0F2C59"/>
                </a:solidFill>
                <a:latin typeface="Arial"/>
              </a:defRPr>
            </a:pPr>
            <a:r>
              <a:t>КАБИНЕТ В УЧИЛИЩЕТО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0F2C59"/>
                </a:solidFill>
                <a:latin typeface="Arial"/>
              </a:defRPr>
            </a:pPr>
            <a:r>
              <a:t>Педагогически съветник</a:t>
            </a:r>
          </a:p>
          <a:p>
            <a:pPr>
              <a:spcAft>
                <a:spcPts val="1200"/>
              </a:spcAft>
              <a:defRPr sz="1200">
                <a:solidFill>
                  <a:srgbClr val="475569"/>
                </a:solidFill>
                <a:latin typeface="Arial"/>
              </a:defRPr>
            </a:pPr>
            <a:r>
              <a:t>Посетете кабинета на педагогическия съветник или училищния психолог за разпечатване и подписване.</a:t>
            </a:r>
          </a:p>
          <a:p>
            <a:pPr>
              <a:defRPr sz="1100" b="1">
                <a:solidFill>
                  <a:srgbClr val="0F2C59"/>
                </a:solidFill>
                <a:latin typeface="Arial"/>
              </a:defRPr>
            </a:pPr>
            <a:r>
              <a:t>• Консултации всеки учебен ден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192024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8472" y="2148840"/>
            <a:ext cx="2871216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97706"/>
                </a:solidFill>
                <a:latin typeface="Arial"/>
              </a:defRPr>
            </a:pPr>
            <a:r>
              <a:t>ИНФОРМАЦИЯ &amp; ВЪПРОСИ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0F2C59"/>
                </a:solidFill>
                <a:latin typeface="Arial"/>
              </a:defRPr>
            </a:pPr>
            <a:r>
              <a:t>Сайт и табла на ПГИ</a:t>
            </a:r>
          </a:p>
          <a:p>
            <a:pPr>
              <a:spcAft>
                <a:spcPts val="1200"/>
              </a:spcAft>
              <a:defRPr sz="1200">
                <a:solidFill>
                  <a:srgbClr val="475569"/>
                </a:solidFill>
                <a:latin typeface="Arial"/>
              </a:defRPr>
            </a:pPr>
            <a:r>
              <a:t>Следете информационните табла в сградата на училището и официалния уебсайт на гимназията.</a:t>
            </a:r>
          </a:p>
          <a:p>
            <a:pPr>
              <a:defRPr sz="1100" b="1">
                <a:solidFill>
                  <a:srgbClr val="D97706"/>
                </a:solidFill>
                <a:latin typeface="Arial"/>
              </a:defRPr>
            </a:pPr>
            <a:r>
              <a:t>• Постоянно обновявана информация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120640"/>
            <a:ext cx="10728655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212080"/>
            <a:ext cx="10362895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0284C7"/>
                </a:solidFill>
                <a:latin typeface="Arial"/>
              </a:defRPr>
            </a:pPr>
            <a:r>
              <a:t>ПРОГРАМА „ЕРАЗЪМ+“ НА ЕВРОПЕЙСКИЯ СЪЮЗ • СЕКТОР „УЧИЛИЩНО ОБРАЗОВАНИЕ“</a:t>
            </a:r>
          </a:p>
          <a:p>
            <a:pPr>
              <a:spcBef>
                <a:spcPts val="300"/>
              </a:spcBef>
              <a:defRPr sz="1100">
                <a:solidFill>
                  <a:srgbClr val="0F172A"/>
                </a:solidFill>
                <a:latin typeface="Arial"/>
              </a:defRPr>
            </a:pPr>
            <a:r>
              <a:t>Проект „ERASMUS4ALL – RESPONSIBLE FOR THE FUTURE“ („Еразъм за всички – отговорни за бъдещето“)</a:t>
            </a:r>
            <a:br/>
            <a:r>
              <a:t>Присъдена Акредитация по програма „Еразъм+“, договор № 2021-1-BG01-KA120-SCH-000044489 | Споразумение № 2026-1-BG01-KA121-SCH-000426576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